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9" r:id="rId3"/>
    <p:sldId id="262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7" r:id="rId16"/>
    <p:sldId id="286" r:id="rId17"/>
    <p:sldId id="285" r:id="rId18"/>
    <p:sldId id="284" r:id="rId19"/>
    <p:sldId id="283" r:id="rId20"/>
    <p:sldId id="282" r:id="rId21"/>
    <p:sldId id="281" r:id="rId22"/>
    <p:sldId id="288" r:id="rId23"/>
    <p:sldId id="290" r:id="rId24"/>
    <p:sldId id="293" r:id="rId25"/>
    <p:sldId id="291" r:id="rId26"/>
    <p:sldId id="292" r:id="rId27"/>
    <p:sldId id="295" r:id="rId28"/>
    <p:sldId id="296" r:id="rId29"/>
    <p:sldId id="29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52"/>
    <p:restoredTop sz="94773"/>
  </p:normalViewPr>
  <p:slideViewPr>
    <p:cSldViewPr snapToGrid="0" snapToObjects="1">
      <p:cViewPr>
        <p:scale>
          <a:sx n="100" d="100"/>
          <a:sy n="100" d="100"/>
        </p:scale>
        <p:origin x="14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9EB2D-2164-A544-98D1-43C33D95303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687B1-528A-B743-A9F5-17856D0DE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85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Craig has some concerns about this analytical approach in his email.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50C3B-6C09-CB42-BFB6-8998524AC75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50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5755-4CAD-874F-B724-836DA5430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7C7B7-9705-5345-98F7-2CCCA77C47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E9854-13BB-AB4F-AA2A-D12CBC84D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D91B-F534-1F46-B9C1-FBD4C6FB0404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F73B8-44E7-164D-9CF8-FC7CB8554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ACD0B-C0D8-A147-BB78-F97D50DCC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28AF-1D35-C045-89D3-2F6935D9E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10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BE701-06D4-384F-911A-A83B2E64A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605BF-41BF-0247-90FB-3C22D5DAB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36081-A370-FF48-9F4B-4965CAC31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D91B-F534-1F46-B9C1-FBD4C6FB0404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4CE51-F2F0-C144-BC36-AFC82750B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CE585-7E72-DD4D-BA1E-F974B56A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28AF-1D35-C045-89D3-2F6935D9E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6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C854B1-DE40-5A45-847D-F7BE2E33C3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6AA834-D384-EB4B-8FD3-5E3212E4D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7B1AB-1070-0D4F-8F94-7CDC888E8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D91B-F534-1F46-B9C1-FBD4C6FB0404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19154-C4F6-A743-90E5-9E8A9A9D2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543DB-0F0B-9B49-B578-7B4119A8E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28AF-1D35-C045-89D3-2F6935D9E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98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864C1-8B33-7046-89B7-C572ABABF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4942F-2F38-F440-B846-B81E91099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1F2D8-56E3-D347-BF7C-82F821E8D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D91B-F534-1F46-B9C1-FBD4C6FB0404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7DD4C-AF67-674F-B65D-EC9285FD7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61FE3-C9F8-4A47-B7EE-B5F9AE22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28AF-1D35-C045-89D3-2F6935D9E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63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7B43-DE30-F345-9111-72E8FAA4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4F3EB-2539-9349-AC60-4135BE54B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95956-BCA2-644B-8B19-4B2C3CDA9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D91B-F534-1F46-B9C1-FBD4C6FB0404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417CD-FB98-B140-86B0-1DC0EEBCD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7FD53-E9B6-1048-86ED-3167A168D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28AF-1D35-C045-89D3-2F6935D9E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38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F859C-889F-814B-B3E4-9F55F5C4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10F8E-C872-BA48-B6FA-B233EB4B0A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A7774-9FD2-AF45-BABE-69ED52E38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DB686-B9BA-D842-B9C6-9A1DBBF95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D91B-F534-1F46-B9C1-FBD4C6FB0404}" type="datetimeFigureOut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2678F-A56F-9F4C-AA16-998EACC2E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FF4E36-B8DD-FA41-9613-58A8BD0B5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28AF-1D35-C045-89D3-2F6935D9E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8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327C-3828-304A-A827-02D7565A1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C7D65-899F-9446-B81E-BA26A034F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29262-8F34-CD4A-852B-80940299A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54A24-351E-874E-89E0-C413A4AEBA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139811-B2AA-9842-8F62-8D5AB6E5AB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81EC14-AF06-DD45-8F3F-FF382533F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D91B-F534-1F46-B9C1-FBD4C6FB0404}" type="datetimeFigureOut">
              <a:rPr lang="en-US" smtClean="0"/>
              <a:t>2/18/21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8887CB-BE74-1D43-AFCC-56860567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684D52-5FC9-B641-AF1C-A73FCD18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28AF-1D35-C045-89D3-2F6935D9E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0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72C3-7AFE-034A-8814-332947A3E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05AE6E-2C29-7A4A-A1AB-0BCA663C4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D91B-F534-1F46-B9C1-FBD4C6FB0404}" type="datetimeFigureOut">
              <a:rPr lang="en-US" smtClean="0"/>
              <a:t>2/18/21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D9EAEF-204B-D34B-A3D6-563821106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68193-3E6E-694B-8FEB-D596FBD8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28AF-1D35-C045-89D3-2F6935D9E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8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A949DE-91D3-2345-BB00-C92F47B9F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D91B-F534-1F46-B9C1-FBD4C6FB0404}" type="datetimeFigureOut">
              <a:rPr lang="en-US" smtClean="0"/>
              <a:t>2/18/21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AF00DB-9844-7D43-BE03-8F8B2F7C2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B809-EE4A-CD4D-A6A8-A19DBE209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28AF-1D35-C045-89D3-2F6935D9E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420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2EF05-C570-8D45-A9F0-BE8881AF5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6915C-76A2-6443-BE47-305A2C60B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87C7F-6FD4-BD43-9965-43332BE1D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F196D-1033-A94C-B125-D4A38074B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D91B-F534-1F46-B9C1-FBD4C6FB0404}" type="datetimeFigureOut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8EBF0-8FBF-1849-B978-628B1FD22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4D878-B504-A642-834B-5FDAEE66E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28AF-1D35-C045-89D3-2F6935D9E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10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5DD7C-4DC8-7843-B8DD-1A10FEBEA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DA7C09-CFE1-4841-9AC6-9E645D5E57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81B503-00E0-2C40-8360-6BD6AB0CF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A5B3B8-09E1-1E46-B4D1-F31645864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D91B-F534-1F46-B9C1-FBD4C6FB0404}" type="datetimeFigureOut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AA693-C861-F444-8E30-465F32ED9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19D22A-2FF2-E140-9B50-CD1739D4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28AF-1D35-C045-89D3-2F6935D9E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78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EF2A2C-A56B-584F-B5A0-8B0676332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4BB6C-31C6-9D49-B134-68BE75A2B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6B6B6-D6D9-6347-BD72-01D1AC308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3D91B-F534-1F46-B9C1-FBD4C6FB0404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BED4A-E6C8-E547-A420-F18506C1FE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78BB7-B258-9947-913A-5BD8BFA8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B28AF-1D35-C045-89D3-2F6935D9E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43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tiff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5F1C-29A6-F640-9057-74DCBEEE03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Random cheese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BB977C-29B1-5344-AE6D-7749DCBBC2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Jens Stevens</a:t>
            </a:r>
          </a:p>
          <a:p>
            <a:r>
              <a:rPr lang="en-US" dirty="0"/>
              <a:t>February 18 2021</a:t>
            </a:r>
          </a:p>
        </p:txBody>
      </p:sp>
    </p:spTree>
    <p:extLst>
      <p:ext uri="{BB962C8B-B14F-4D97-AF65-F5344CB8AC3E}">
        <p14:creationId xmlns:p14="http://schemas.microsoft.com/office/powerpoint/2010/main" val="1736231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30DB-51F3-3645-81CC-56A42C7E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6282128" cy="1325563"/>
          </a:xfrm>
        </p:spPr>
        <p:txBody>
          <a:bodyPr/>
          <a:lstStyle/>
          <a:p>
            <a:r>
              <a:rPr lang="en-US" dirty="0"/>
              <a:t>3: patch distributions – simulating reality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899034-FDFD-274F-810F-5FB4E6824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400" y="1609724"/>
            <a:ext cx="5181600" cy="5248275"/>
          </a:xfrm>
        </p:spPr>
        <p:txBody>
          <a:bodyPr/>
          <a:lstStyle/>
          <a:p>
            <a:r>
              <a:rPr lang="en-US" dirty="0"/>
              <a:t>Compare simulation to reality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E6BDAD-5B32-5842-88FB-877EB78CC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473"/>
          <a:stretch/>
        </p:blipFill>
        <p:spPr>
          <a:xfrm>
            <a:off x="1" y="2247900"/>
            <a:ext cx="5241180" cy="4610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89F0A5-E0F1-F245-9127-3728581360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8" t="17155" r="22370" b="18512"/>
          <a:stretch/>
        </p:blipFill>
        <p:spPr>
          <a:xfrm>
            <a:off x="5249022" y="710405"/>
            <a:ext cx="2975720" cy="3313907"/>
          </a:xfrm>
          <a:prstGeom prst="rect">
            <a:avLst/>
          </a:prstGeom>
        </p:spPr>
      </p:pic>
      <p:sp>
        <p:nvSpPr>
          <p:cNvPr id="14" name="Curved Right Arrow 13">
            <a:extLst>
              <a:ext uri="{FF2B5EF4-FFF2-40B4-BE49-F238E27FC236}">
                <a16:creationId xmlns:a16="http://schemas.microsoft.com/office/drawing/2014/main" id="{9D217338-C8DD-434E-ABAE-BC9002E31AF0}"/>
              </a:ext>
            </a:extLst>
          </p:cNvPr>
          <p:cNvSpPr/>
          <p:nvPr/>
        </p:nvSpPr>
        <p:spPr>
          <a:xfrm rot="1715313" flipH="1">
            <a:off x="5467750" y="4115593"/>
            <a:ext cx="408743" cy="850900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83D65746-7B9B-CF4C-B6EA-E9EBC3B33E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t="34084" b="32628"/>
          <a:stretch/>
        </p:blipFill>
        <p:spPr>
          <a:xfrm>
            <a:off x="6265762" y="3898899"/>
            <a:ext cx="5926238" cy="2959100"/>
          </a:xfr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1B9BF46D-C7BE-C44D-83BE-1DEEB721C554}"/>
              </a:ext>
            </a:extLst>
          </p:cNvPr>
          <p:cNvSpPr/>
          <p:nvPr/>
        </p:nvSpPr>
        <p:spPr>
          <a:xfrm>
            <a:off x="5289082" y="5378449"/>
            <a:ext cx="976680" cy="2349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48615-CB36-2145-BF6E-6FD15F5773F3}"/>
              </a:ext>
            </a:extLst>
          </p:cNvPr>
          <p:cNvSpPr txBox="1"/>
          <p:nvPr/>
        </p:nvSpPr>
        <p:spPr>
          <a:xfrm>
            <a:off x="9617822" y="3252568"/>
            <a:ext cx="2412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this ~10 times to generate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7192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30DB-51F3-3645-81CC-56A42C7E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6282128" cy="1325563"/>
          </a:xfrm>
        </p:spPr>
        <p:txBody>
          <a:bodyPr/>
          <a:lstStyle/>
          <a:p>
            <a:r>
              <a:rPr lang="en-US" dirty="0"/>
              <a:t>3: patch distributions – simulating reality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899034-FDFD-274F-810F-5FB4E6824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400" y="1609724"/>
            <a:ext cx="5181600" cy="5248275"/>
          </a:xfrm>
        </p:spPr>
        <p:txBody>
          <a:bodyPr/>
          <a:lstStyle/>
          <a:p>
            <a:r>
              <a:rPr lang="en-US" dirty="0"/>
              <a:t>Compare simulation to reality</a:t>
            </a:r>
          </a:p>
          <a:p>
            <a:r>
              <a:rPr lang="en-US" dirty="0"/>
              <a:t>Modify parameters and compare distributions.</a:t>
            </a:r>
          </a:p>
          <a:p>
            <a:r>
              <a:rPr lang="en-US" dirty="0"/>
              <a:t>Pick the best parameter set and modify from there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FA91B3FD-9526-9245-864E-82EB1DCD1A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32253"/>
          <a:stretch/>
        </p:blipFill>
        <p:spPr>
          <a:xfrm>
            <a:off x="6096000" y="689005"/>
            <a:ext cx="6070600" cy="6168995"/>
          </a:xfrm>
        </p:spPr>
      </p:pic>
    </p:spTree>
    <p:extLst>
      <p:ext uri="{BB962C8B-B14F-4D97-AF65-F5344CB8AC3E}">
        <p14:creationId xmlns:p14="http://schemas.microsoft.com/office/powerpoint/2010/main" val="320116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30DB-51F3-3645-81CC-56A42C7E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6282128" cy="1325563"/>
          </a:xfrm>
        </p:spPr>
        <p:txBody>
          <a:bodyPr/>
          <a:lstStyle/>
          <a:p>
            <a:r>
              <a:rPr lang="en-US" dirty="0"/>
              <a:t>3: patch distributions – simulating reality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899034-FDFD-274F-810F-5FB4E6824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400" y="1609724"/>
            <a:ext cx="5181600" cy="5248275"/>
          </a:xfrm>
        </p:spPr>
        <p:txBody>
          <a:bodyPr/>
          <a:lstStyle/>
          <a:p>
            <a:r>
              <a:rPr lang="en-US" dirty="0"/>
              <a:t>Compare simulation to reality</a:t>
            </a:r>
          </a:p>
          <a:p>
            <a:r>
              <a:rPr lang="en-US" dirty="0"/>
              <a:t>Modify parameters and compare distributions.</a:t>
            </a:r>
          </a:p>
          <a:p>
            <a:r>
              <a:rPr lang="en-US" dirty="0"/>
              <a:t>Pick the best parameter set and modify from there</a:t>
            </a:r>
          </a:p>
          <a:p>
            <a:r>
              <a:rPr lang="en-US" dirty="0"/>
              <a:t>Got to this local optimum in January</a:t>
            </a:r>
          </a:p>
          <a:p>
            <a:pPr lvl="1"/>
            <a:r>
              <a:rPr lang="en-US" dirty="0"/>
              <a:t>Range = 33 m (0.25%)</a:t>
            </a:r>
          </a:p>
          <a:p>
            <a:pPr lvl="1"/>
            <a:r>
              <a:rPr lang="en-US" dirty="0"/>
              <a:t>Nugget = 5</a:t>
            </a:r>
          </a:p>
          <a:p>
            <a:r>
              <a:rPr lang="en-US" dirty="0"/>
              <a:t>continued tinkering wasn’t making much difference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FA91B3FD-9526-9245-864E-82EB1DCD1A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71" r="271"/>
          <a:stretch/>
        </p:blipFill>
        <p:spPr>
          <a:xfrm>
            <a:off x="6096000" y="689005"/>
            <a:ext cx="6070600" cy="6168995"/>
          </a:xfrm>
        </p:spPr>
      </p:pic>
    </p:spTree>
    <p:extLst>
      <p:ext uri="{BB962C8B-B14F-4D97-AF65-F5344CB8AC3E}">
        <p14:creationId xmlns:p14="http://schemas.microsoft.com/office/powerpoint/2010/main" val="555473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2465088-7710-C644-BF22-5474192323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93" t="15556" r="9819" b="19256"/>
          <a:stretch/>
        </p:blipFill>
        <p:spPr>
          <a:xfrm>
            <a:off x="7535288" y="3461869"/>
            <a:ext cx="4656712" cy="33139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6130DB-51F3-3645-81CC-56A42C7E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6282128" cy="1325563"/>
          </a:xfrm>
        </p:spPr>
        <p:txBody>
          <a:bodyPr/>
          <a:lstStyle/>
          <a:p>
            <a:r>
              <a:rPr lang="en-US" dirty="0"/>
              <a:t>3: patch distributions – simulating reality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58D0A2-9721-8740-9D3F-A7A9C026B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1543987"/>
            <a:ext cx="5516671" cy="5314012"/>
          </a:xfrm>
        </p:spPr>
        <p:txBody>
          <a:bodyPr/>
          <a:lstStyle/>
          <a:p>
            <a:r>
              <a:rPr lang="en-US" dirty="0"/>
              <a:t>How to get more ~small patches?</a:t>
            </a:r>
          </a:p>
          <a:p>
            <a:r>
              <a:rPr lang="en-US" b="1" dirty="0"/>
              <a:t>Second pass</a:t>
            </a:r>
            <a:r>
              <a:rPr lang="en-US" dirty="0"/>
              <a:t>: multiple high-severity thresholds instead of a single one.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4176F0-8073-094D-B6E6-E7373A2185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8" t="16571" b="19096"/>
          <a:stretch/>
        </p:blipFill>
        <p:spPr>
          <a:xfrm>
            <a:off x="8038786" y="13494"/>
            <a:ext cx="4013814" cy="33139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3FC180-9CCF-FC4A-BFAE-F99E55DAB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3713"/>
            <a:ext cx="2049610" cy="16637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71275C3-9F41-7948-AE44-CF3198222BA8}"/>
              </a:ext>
            </a:extLst>
          </p:cNvPr>
          <p:cNvSpPr txBox="1"/>
          <p:nvPr/>
        </p:nvSpPr>
        <p:spPr>
          <a:xfrm>
            <a:off x="8170696" y="356818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35.4%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B3DE5-3622-894B-9F62-56C2874149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91" t="8704" r="21386" b="8704"/>
          <a:stretch/>
        </p:blipFill>
        <p:spPr>
          <a:xfrm>
            <a:off x="4178687" y="3353594"/>
            <a:ext cx="2941641" cy="2693987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83AE19BA-0D6F-934D-A4AC-4F37E96A53CE}"/>
              </a:ext>
            </a:extLst>
          </p:cNvPr>
          <p:cNvSpPr/>
          <p:nvPr/>
        </p:nvSpPr>
        <p:spPr>
          <a:xfrm>
            <a:off x="7064034" y="3752851"/>
            <a:ext cx="187666" cy="432593"/>
          </a:xfrm>
          <a:prstGeom prst="rightBrace">
            <a:avLst>
              <a:gd name="adj1" fmla="val 4716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E49A6590-3679-3847-A47A-13E807C5CB41}"/>
              </a:ext>
            </a:extLst>
          </p:cNvPr>
          <p:cNvSpPr/>
          <p:nvPr/>
        </p:nvSpPr>
        <p:spPr>
          <a:xfrm>
            <a:off x="7066596" y="5286252"/>
            <a:ext cx="185104" cy="251166"/>
          </a:xfrm>
          <a:prstGeom prst="rightBrace">
            <a:avLst>
              <a:gd name="adj1" fmla="val 47168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6F711C-517A-D74E-B488-5A9DC5787017}"/>
              </a:ext>
            </a:extLst>
          </p:cNvPr>
          <p:cNvSpPr txBox="1"/>
          <p:nvPr/>
        </p:nvSpPr>
        <p:spPr>
          <a:xfrm>
            <a:off x="6162897" y="3752851"/>
            <a:ext cx="967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selected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4C2C54-C5F9-5446-A7FD-29E8CED45E4E}"/>
              </a:ext>
            </a:extLst>
          </p:cNvPr>
          <p:cNvSpPr txBox="1"/>
          <p:nvPr/>
        </p:nvSpPr>
        <p:spPr>
          <a:xfrm>
            <a:off x="6121964" y="5227169"/>
            <a:ext cx="967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selected</a:t>
            </a:r>
          </a:p>
        </p:txBody>
      </p:sp>
      <p:sp>
        <p:nvSpPr>
          <p:cNvPr id="16" name="Curved Right Arrow 15">
            <a:extLst>
              <a:ext uri="{FF2B5EF4-FFF2-40B4-BE49-F238E27FC236}">
                <a16:creationId xmlns:a16="http://schemas.microsoft.com/office/drawing/2014/main" id="{0050A93D-80F1-1742-A14D-ADDC54E87697}"/>
              </a:ext>
            </a:extLst>
          </p:cNvPr>
          <p:cNvSpPr/>
          <p:nvPr/>
        </p:nvSpPr>
        <p:spPr>
          <a:xfrm flipH="1">
            <a:off x="11186356" y="2901951"/>
            <a:ext cx="408743" cy="850900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36DF225-88A1-DE4A-9197-182D4A53C1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633" t="2322" b="66801"/>
          <a:stretch/>
        </p:blipFill>
        <p:spPr>
          <a:xfrm>
            <a:off x="1012369" y="3327401"/>
            <a:ext cx="2963675" cy="3318201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5AFB5E3D-4BF8-7048-94A0-AE54C7B80892}"/>
              </a:ext>
            </a:extLst>
          </p:cNvPr>
          <p:cNvSpPr/>
          <p:nvPr/>
        </p:nvSpPr>
        <p:spPr>
          <a:xfrm rot="10800000">
            <a:off x="3614880" y="6163568"/>
            <a:ext cx="4656712" cy="2007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4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 animBg="1"/>
      <p:bldP spid="12" grpId="0" animBg="1"/>
      <p:bldP spid="8" grpId="0"/>
      <p:bldP spid="14" grpId="0"/>
      <p:bldP spid="16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30DB-51F3-3645-81CC-56A42C7E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6282128" cy="1325563"/>
          </a:xfrm>
        </p:spPr>
        <p:txBody>
          <a:bodyPr/>
          <a:lstStyle/>
          <a:p>
            <a:r>
              <a:rPr lang="en-US" dirty="0"/>
              <a:t>3: patch distributions – simulating reality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58D0A2-9721-8740-9D3F-A7A9C026B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1543987"/>
            <a:ext cx="5516671" cy="5314012"/>
          </a:xfrm>
        </p:spPr>
        <p:txBody>
          <a:bodyPr/>
          <a:lstStyle/>
          <a:p>
            <a:r>
              <a:rPr lang="en-US" dirty="0"/>
              <a:t>How to get more ~small patches?</a:t>
            </a:r>
          </a:p>
          <a:p>
            <a:r>
              <a:rPr lang="en-US" b="1" dirty="0"/>
              <a:t>Second pass</a:t>
            </a:r>
            <a:r>
              <a:rPr lang="en-US" dirty="0"/>
              <a:t>: multiple high-severity thresholds instead of a single one.</a:t>
            </a:r>
          </a:p>
          <a:p>
            <a:r>
              <a:rPr lang="en-US" dirty="0"/>
              <a:t>Second pass simulations</a:t>
            </a:r>
          </a:p>
          <a:p>
            <a:pPr lvl="1"/>
            <a:r>
              <a:rPr lang="en-US" dirty="0"/>
              <a:t>Gaussian field sample </a:t>
            </a:r>
          </a:p>
          <a:p>
            <a:pPr lvl="2"/>
            <a:r>
              <a:rPr lang="en-US" dirty="0"/>
              <a:t>1-14% and &gt; 75%</a:t>
            </a:r>
          </a:p>
          <a:p>
            <a:pPr lvl="1"/>
            <a:r>
              <a:rPr lang="en-US" dirty="0"/>
              <a:t>Range = 33 m (0.25%)</a:t>
            </a:r>
          </a:p>
          <a:p>
            <a:pPr lvl="1"/>
            <a:r>
              <a:rPr lang="en-US" dirty="0"/>
              <a:t>Nugget = 5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CC0621-4B21-A84E-BB16-2F7147305E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75400" y="1015999"/>
            <a:ext cx="5816600" cy="872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16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30DB-51F3-3645-81CC-56A42C7E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6282128" cy="1325563"/>
          </a:xfrm>
        </p:spPr>
        <p:txBody>
          <a:bodyPr/>
          <a:lstStyle/>
          <a:p>
            <a:r>
              <a:rPr lang="en-US" dirty="0"/>
              <a:t>3: patch distributions – simulating reality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58D0A2-9721-8740-9D3F-A7A9C026B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1543987"/>
            <a:ext cx="5516671" cy="5314012"/>
          </a:xfrm>
        </p:spPr>
        <p:txBody>
          <a:bodyPr/>
          <a:lstStyle/>
          <a:p>
            <a:r>
              <a:rPr lang="en-US" dirty="0"/>
              <a:t>How to get more ~small patches?</a:t>
            </a:r>
          </a:p>
          <a:p>
            <a:r>
              <a:rPr lang="en-US" b="1" dirty="0"/>
              <a:t>Second pass</a:t>
            </a:r>
            <a:r>
              <a:rPr lang="en-US" dirty="0"/>
              <a:t>: multiple high-severity thresholds instead of a single one.</a:t>
            </a:r>
          </a:p>
          <a:p>
            <a:r>
              <a:rPr lang="en-US" dirty="0"/>
              <a:t>Second pass simulations</a:t>
            </a:r>
          </a:p>
          <a:p>
            <a:pPr lvl="1"/>
            <a:r>
              <a:rPr lang="en-US" dirty="0"/>
              <a:t>Gaussian field sample </a:t>
            </a:r>
          </a:p>
          <a:p>
            <a:pPr lvl="2"/>
            <a:r>
              <a:rPr lang="en-US" dirty="0"/>
              <a:t>1-14% and &gt; 75%</a:t>
            </a:r>
          </a:p>
          <a:p>
            <a:pPr lvl="1"/>
            <a:r>
              <a:rPr lang="en-US" dirty="0"/>
              <a:t>Range = 149 m (5%)</a:t>
            </a:r>
          </a:p>
          <a:p>
            <a:pPr lvl="1"/>
            <a:r>
              <a:rPr lang="en-US" dirty="0"/>
              <a:t>Nugget = 2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CC0621-4B21-A84E-BB16-2F7147305E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75400" y="1015999"/>
            <a:ext cx="5816600" cy="872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9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30DB-51F3-3645-81CC-56A42C7E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6282128" cy="1325563"/>
          </a:xfrm>
        </p:spPr>
        <p:txBody>
          <a:bodyPr/>
          <a:lstStyle/>
          <a:p>
            <a:r>
              <a:rPr lang="en-US" dirty="0"/>
              <a:t>3: patch distributions – simulating reality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58D0A2-9721-8740-9D3F-A7A9C026B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1543987"/>
            <a:ext cx="5516671" cy="5314012"/>
          </a:xfrm>
        </p:spPr>
        <p:txBody>
          <a:bodyPr/>
          <a:lstStyle/>
          <a:p>
            <a:r>
              <a:rPr lang="en-US" dirty="0"/>
              <a:t>How to get more ~small patches?</a:t>
            </a:r>
          </a:p>
          <a:p>
            <a:r>
              <a:rPr lang="en-US" b="1" dirty="0"/>
              <a:t>Second pass</a:t>
            </a:r>
            <a:r>
              <a:rPr lang="en-US" dirty="0"/>
              <a:t>: multiple high-severity thresholds instead of a single one.</a:t>
            </a:r>
          </a:p>
          <a:p>
            <a:r>
              <a:rPr lang="en-US" dirty="0"/>
              <a:t>Second pass simulations</a:t>
            </a:r>
          </a:p>
          <a:p>
            <a:pPr lvl="1"/>
            <a:r>
              <a:rPr lang="en-US" dirty="0"/>
              <a:t>Gaussian field sample </a:t>
            </a:r>
          </a:p>
          <a:p>
            <a:pPr lvl="2"/>
            <a:r>
              <a:rPr lang="en-US" dirty="0"/>
              <a:t>1-12% and &gt; 75%</a:t>
            </a:r>
          </a:p>
          <a:p>
            <a:pPr lvl="1"/>
            <a:r>
              <a:rPr lang="en-US" dirty="0"/>
              <a:t>Range = 149 m (5%)</a:t>
            </a:r>
          </a:p>
          <a:p>
            <a:pPr lvl="1"/>
            <a:r>
              <a:rPr lang="en-US" dirty="0"/>
              <a:t>Nugget = 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CC0621-4B21-A84E-BB16-2F7147305E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75400" y="1015999"/>
            <a:ext cx="5816600" cy="872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17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30DB-51F3-3645-81CC-56A42C7E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6282128" cy="1325563"/>
          </a:xfrm>
        </p:spPr>
        <p:txBody>
          <a:bodyPr/>
          <a:lstStyle/>
          <a:p>
            <a:r>
              <a:rPr lang="en-US" dirty="0"/>
              <a:t>3: patch distributions – simulating reality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58D0A2-9721-8740-9D3F-A7A9C026B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1543987"/>
            <a:ext cx="5516671" cy="5314012"/>
          </a:xfrm>
        </p:spPr>
        <p:txBody>
          <a:bodyPr/>
          <a:lstStyle/>
          <a:p>
            <a:r>
              <a:rPr lang="en-US" dirty="0"/>
              <a:t>How to get more ~small patches?</a:t>
            </a:r>
          </a:p>
          <a:p>
            <a:r>
              <a:rPr lang="en-US" b="1" dirty="0"/>
              <a:t>Second pass</a:t>
            </a:r>
            <a:r>
              <a:rPr lang="en-US" dirty="0"/>
              <a:t>: multiple high-severity thresholds instead of a single one.</a:t>
            </a:r>
          </a:p>
          <a:p>
            <a:r>
              <a:rPr lang="en-US" dirty="0"/>
              <a:t>Second pass simulations</a:t>
            </a:r>
          </a:p>
          <a:p>
            <a:pPr lvl="1"/>
            <a:r>
              <a:rPr lang="en-US" dirty="0"/>
              <a:t>Gaussian field sample </a:t>
            </a:r>
          </a:p>
          <a:p>
            <a:pPr lvl="2"/>
            <a:r>
              <a:rPr lang="en-US" dirty="0"/>
              <a:t>1-12% and &gt; 75%</a:t>
            </a:r>
          </a:p>
          <a:p>
            <a:pPr lvl="1"/>
            <a:r>
              <a:rPr lang="en-US" dirty="0"/>
              <a:t>Range = 67 m (1%)</a:t>
            </a:r>
          </a:p>
          <a:p>
            <a:pPr lvl="1"/>
            <a:r>
              <a:rPr lang="en-US" dirty="0"/>
              <a:t>Nugget = 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CC0621-4B21-A84E-BB16-2F7147305E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75400" y="1015999"/>
            <a:ext cx="5816600" cy="872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61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30DB-51F3-3645-81CC-56A42C7E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6282128" cy="1325563"/>
          </a:xfrm>
        </p:spPr>
        <p:txBody>
          <a:bodyPr/>
          <a:lstStyle/>
          <a:p>
            <a:r>
              <a:rPr lang="en-US" dirty="0"/>
              <a:t>3: patch distributions – simulating reality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58D0A2-9721-8740-9D3F-A7A9C026B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1543987"/>
            <a:ext cx="5516671" cy="5314012"/>
          </a:xfrm>
        </p:spPr>
        <p:txBody>
          <a:bodyPr/>
          <a:lstStyle/>
          <a:p>
            <a:r>
              <a:rPr lang="en-US" dirty="0"/>
              <a:t>How to get more ~small patches?</a:t>
            </a:r>
          </a:p>
          <a:p>
            <a:r>
              <a:rPr lang="en-US" b="1" dirty="0"/>
              <a:t>Second pass</a:t>
            </a:r>
            <a:r>
              <a:rPr lang="en-US" dirty="0"/>
              <a:t>: multiple high-severity thresholds instead of a single one.</a:t>
            </a:r>
          </a:p>
          <a:p>
            <a:r>
              <a:rPr lang="en-US" dirty="0"/>
              <a:t>Second pass simulations</a:t>
            </a:r>
          </a:p>
          <a:p>
            <a:pPr lvl="1"/>
            <a:r>
              <a:rPr lang="en-US" dirty="0"/>
              <a:t>Gaussian field sample </a:t>
            </a:r>
          </a:p>
          <a:p>
            <a:pPr lvl="2"/>
            <a:r>
              <a:rPr lang="en-US" dirty="0"/>
              <a:t>1-12% and &gt; 75%</a:t>
            </a:r>
          </a:p>
          <a:p>
            <a:pPr lvl="1"/>
            <a:r>
              <a:rPr lang="en-US" dirty="0"/>
              <a:t>Range = 47 m (0.5%)</a:t>
            </a:r>
          </a:p>
          <a:p>
            <a:pPr lvl="1"/>
            <a:r>
              <a:rPr lang="en-US" dirty="0"/>
              <a:t>Nugget = 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CC0621-4B21-A84E-BB16-2F7147305E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75400" y="1015999"/>
            <a:ext cx="5816600" cy="872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90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30DB-51F3-3645-81CC-56A42C7E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6282128" cy="1325563"/>
          </a:xfrm>
        </p:spPr>
        <p:txBody>
          <a:bodyPr/>
          <a:lstStyle/>
          <a:p>
            <a:r>
              <a:rPr lang="en-US" dirty="0"/>
              <a:t>3: patch distributions – simulating reality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58D0A2-9721-8740-9D3F-A7A9C026B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1543987"/>
            <a:ext cx="5516671" cy="5314012"/>
          </a:xfrm>
        </p:spPr>
        <p:txBody>
          <a:bodyPr/>
          <a:lstStyle/>
          <a:p>
            <a:r>
              <a:rPr lang="en-US" dirty="0"/>
              <a:t>How to get more ~small patches?</a:t>
            </a:r>
          </a:p>
          <a:p>
            <a:r>
              <a:rPr lang="en-US" b="1" dirty="0"/>
              <a:t>Second pass</a:t>
            </a:r>
            <a:r>
              <a:rPr lang="en-US" dirty="0"/>
              <a:t>: multiple high-severity thresholds instead of a single one.</a:t>
            </a:r>
          </a:p>
          <a:p>
            <a:r>
              <a:rPr lang="en-US" dirty="0"/>
              <a:t>Second pass simulations</a:t>
            </a:r>
          </a:p>
          <a:p>
            <a:pPr lvl="1"/>
            <a:r>
              <a:rPr lang="en-US" dirty="0"/>
              <a:t>Gaussian field sample </a:t>
            </a:r>
          </a:p>
          <a:p>
            <a:pPr lvl="2"/>
            <a:r>
              <a:rPr lang="en-US" dirty="0"/>
              <a:t>1-14% and &gt; 75%</a:t>
            </a:r>
          </a:p>
          <a:p>
            <a:pPr lvl="1"/>
            <a:r>
              <a:rPr lang="en-US" dirty="0"/>
              <a:t>Range = 47 m (0.5%)</a:t>
            </a:r>
          </a:p>
          <a:p>
            <a:pPr lvl="1"/>
            <a:r>
              <a:rPr lang="en-US" dirty="0"/>
              <a:t>Nugget = 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CC0621-4B21-A84E-BB16-2F7147305E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75400" y="1015999"/>
            <a:ext cx="5816600" cy="872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47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4688D-6499-944D-A836-F9BF64D8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talk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235CF-6CF9-9E49-B011-366FEC338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Severity layers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Processing severity layers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Patch distributions: simulating reality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Scar intersection analysis</a:t>
            </a:r>
          </a:p>
        </p:txBody>
      </p:sp>
    </p:spTree>
    <p:extLst>
      <p:ext uri="{BB962C8B-B14F-4D97-AF65-F5344CB8AC3E}">
        <p14:creationId xmlns:p14="http://schemas.microsoft.com/office/powerpoint/2010/main" val="1659613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30DB-51F3-3645-81CC-56A42C7E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6282128" cy="1325563"/>
          </a:xfrm>
        </p:spPr>
        <p:txBody>
          <a:bodyPr/>
          <a:lstStyle/>
          <a:p>
            <a:r>
              <a:rPr lang="en-US" dirty="0"/>
              <a:t>3: patch distributions – simulating reality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58D0A2-9721-8740-9D3F-A7A9C026B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1543987"/>
            <a:ext cx="5516671" cy="5314012"/>
          </a:xfrm>
        </p:spPr>
        <p:txBody>
          <a:bodyPr/>
          <a:lstStyle/>
          <a:p>
            <a:r>
              <a:rPr lang="en-US" dirty="0"/>
              <a:t>How to get more ~small patches?</a:t>
            </a:r>
          </a:p>
          <a:p>
            <a:r>
              <a:rPr lang="en-US" b="1" dirty="0"/>
              <a:t>Second pass</a:t>
            </a:r>
            <a:r>
              <a:rPr lang="en-US" dirty="0"/>
              <a:t>: multiple high-severity thresholds instead of a single one.</a:t>
            </a:r>
          </a:p>
          <a:p>
            <a:r>
              <a:rPr lang="en-US" dirty="0"/>
              <a:t>Second pass simulations</a:t>
            </a:r>
          </a:p>
          <a:p>
            <a:pPr lvl="1"/>
            <a:r>
              <a:rPr lang="en-US" dirty="0"/>
              <a:t>Gaussian field sample </a:t>
            </a:r>
          </a:p>
          <a:p>
            <a:pPr lvl="2"/>
            <a:r>
              <a:rPr lang="en-US" dirty="0"/>
              <a:t>1-14% and &gt; 75%</a:t>
            </a:r>
          </a:p>
          <a:p>
            <a:pPr lvl="1"/>
            <a:r>
              <a:rPr lang="en-US" dirty="0"/>
              <a:t>Range = 47 m (0.5%)</a:t>
            </a:r>
          </a:p>
          <a:p>
            <a:pPr lvl="1"/>
            <a:r>
              <a:rPr lang="en-US" dirty="0"/>
              <a:t>Nugget = 0.5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CC0621-4B21-A84E-BB16-2F7147305E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75400" y="1015999"/>
            <a:ext cx="5816600" cy="872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39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30DB-51F3-3645-81CC-56A42C7E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6282128" cy="1325563"/>
          </a:xfrm>
        </p:spPr>
        <p:txBody>
          <a:bodyPr/>
          <a:lstStyle/>
          <a:p>
            <a:r>
              <a:rPr lang="en-US" dirty="0"/>
              <a:t>3: patch distributions – simulating reality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58D0A2-9721-8740-9D3F-A7A9C026B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1543987"/>
            <a:ext cx="5516671" cy="5314012"/>
          </a:xfrm>
        </p:spPr>
        <p:txBody>
          <a:bodyPr/>
          <a:lstStyle/>
          <a:p>
            <a:r>
              <a:rPr lang="en-US" dirty="0"/>
              <a:t>How to get more ~small patches?</a:t>
            </a:r>
          </a:p>
          <a:p>
            <a:r>
              <a:rPr lang="en-US" b="1" dirty="0"/>
              <a:t>Second pass</a:t>
            </a:r>
            <a:r>
              <a:rPr lang="en-US" dirty="0"/>
              <a:t>: multiple high-severity thresholds instead of a single one.</a:t>
            </a:r>
          </a:p>
          <a:p>
            <a:r>
              <a:rPr lang="en-US" dirty="0"/>
              <a:t>Second pass simulations</a:t>
            </a:r>
          </a:p>
          <a:p>
            <a:pPr lvl="1"/>
            <a:r>
              <a:rPr lang="en-US" dirty="0"/>
              <a:t>Gaussian field sample </a:t>
            </a:r>
          </a:p>
          <a:p>
            <a:pPr lvl="2"/>
            <a:r>
              <a:rPr lang="en-US" dirty="0"/>
              <a:t>1-14% and &gt; 75%</a:t>
            </a:r>
          </a:p>
          <a:p>
            <a:pPr lvl="1"/>
            <a:r>
              <a:rPr lang="en-US" dirty="0"/>
              <a:t>Range = 52 m (0.6%)</a:t>
            </a:r>
          </a:p>
          <a:p>
            <a:pPr lvl="1"/>
            <a:r>
              <a:rPr lang="en-US" dirty="0"/>
              <a:t>Nugget = 0.6</a:t>
            </a:r>
          </a:p>
          <a:p>
            <a:r>
              <a:rPr lang="en-US" dirty="0"/>
              <a:t>Winner winner chicken dinner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CC0621-4B21-A84E-BB16-2F7147305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00" y="1003299"/>
            <a:ext cx="5816600" cy="8724900"/>
          </a:xfrm>
          <a:prstGeom prst="rect">
            <a:avLst/>
          </a:prstGeom>
        </p:spPr>
      </p:pic>
      <p:pic>
        <p:nvPicPr>
          <p:cNvPr id="4" name="Picture 3" descr="Chickens roaming on grass">
            <a:extLst>
              <a:ext uri="{FF2B5EF4-FFF2-40B4-BE49-F238E27FC236}">
                <a16:creationId xmlns:a16="http://schemas.microsoft.com/office/drawing/2014/main" id="{C5717E5C-4659-A044-BE20-12F44727E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629" y="5739804"/>
            <a:ext cx="1683871" cy="111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25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30DB-51F3-3645-81CC-56A42C7E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6282128" cy="1325563"/>
          </a:xfrm>
        </p:spPr>
        <p:txBody>
          <a:bodyPr/>
          <a:lstStyle/>
          <a:p>
            <a:r>
              <a:rPr lang="en-US" dirty="0"/>
              <a:t>3: patch distributions – simulating reality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58D0A2-9721-8740-9D3F-A7A9C026B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1543987"/>
            <a:ext cx="5816600" cy="53140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 problems with this</a:t>
            </a:r>
          </a:p>
          <a:p>
            <a:pPr lvl="1"/>
            <a:r>
              <a:rPr lang="en-US" dirty="0"/>
              <a:t>It’s still not capturing reality perfectly (slight overestimation of mid-patches and underestimation of small ones)</a:t>
            </a:r>
          </a:p>
          <a:p>
            <a:pPr lvl="1"/>
            <a:r>
              <a:rPr lang="en-US" dirty="0"/>
              <a:t>Taking 2 sections of the distribution is not totally random (overdispersion of some small patches from some large ones)</a:t>
            </a:r>
          </a:p>
          <a:p>
            <a:pPr lvl="1"/>
            <a:r>
              <a:rPr lang="en-US" dirty="0"/>
              <a:t>I’ve explored much of the parameter space at this point, not sure there’s anything better possible with this approach</a:t>
            </a:r>
          </a:p>
          <a:p>
            <a:pPr lvl="1"/>
            <a:r>
              <a:rPr lang="en-US" dirty="0"/>
              <a:t>Have a few other ideas involving a complete overhaul, but need to move forward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CC0621-4B21-A84E-BB16-2F7147305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00" y="1003299"/>
            <a:ext cx="5816600" cy="872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1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30DB-51F3-3645-81CC-56A42C7E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4: scar intersection analyses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8EE8D4-6B49-D14B-ACC4-A6E73092BB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7281182" y="1"/>
            <a:ext cx="4910817" cy="685799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58D0A2-9721-8740-9D3F-A7A9C026B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071" y="1325192"/>
            <a:ext cx="5181600" cy="1929637"/>
          </a:xfrm>
        </p:spPr>
        <p:txBody>
          <a:bodyPr/>
          <a:lstStyle/>
          <a:p>
            <a:r>
              <a:rPr lang="en-US" dirty="0"/>
              <a:t>3 scenarios: lc, all, treeless</a:t>
            </a:r>
          </a:p>
          <a:p>
            <a:r>
              <a:rPr lang="en-US" dirty="0"/>
              <a:t>479 fire scarred trees</a:t>
            </a:r>
          </a:p>
          <a:p>
            <a:r>
              <a:rPr lang="en-US" dirty="0"/>
              <a:t>63 discrete clusters (“</a:t>
            </a:r>
            <a:r>
              <a:rPr lang="en-US" dirty="0" err="1"/>
              <a:t>dbscan</a:t>
            </a:r>
            <a:r>
              <a:rPr lang="en-US" dirty="0"/>
              <a:t> clustering algorithm”)</a:t>
            </a:r>
          </a:p>
        </p:txBody>
      </p:sp>
    </p:spTree>
    <p:extLst>
      <p:ext uri="{BB962C8B-B14F-4D97-AF65-F5344CB8AC3E}">
        <p14:creationId xmlns:p14="http://schemas.microsoft.com/office/powerpoint/2010/main" val="4168644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30DB-51F3-3645-81CC-56A42C7E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4: scar intersection analyses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3E8790-6D35-FE4E-A614-ADE8E9059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13"/>
          <a:stretch/>
        </p:blipFill>
        <p:spPr>
          <a:xfrm>
            <a:off x="838200" y="956424"/>
            <a:ext cx="3687501" cy="5901575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AECC365-B856-0C4E-B077-AC828BEFAE8C}"/>
              </a:ext>
            </a:extLst>
          </p:cNvPr>
          <p:cNvSpPr txBox="1">
            <a:spLocks/>
          </p:cNvSpPr>
          <p:nvPr/>
        </p:nvSpPr>
        <p:spPr>
          <a:xfrm>
            <a:off x="5461000" y="1090129"/>
            <a:ext cx="6731000" cy="40056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Hypothesis</a:t>
            </a:r>
          </a:p>
          <a:p>
            <a:pPr lvl="1"/>
            <a:r>
              <a:rPr lang="en-US" dirty="0"/>
              <a:t>If Las </a:t>
            </a:r>
            <a:r>
              <a:rPr lang="en-US" dirty="0" err="1"/>
              <a:t>Conchas</a:t>
            </a:r>
            <a:r>
              <a:rPr lang="en-US" dirty="0"/>
              <a:t> is representative of historical high-severity fire extent, then</a:t>
            </a:r>
          </a:p>
          <a:p>
            <a:pPr lvl="1"/>
            <a:r>
              <a:rPr lang="en-US" dirty="0"/>
              <a:t>fire scars (and clusters) should </a:t>
            </a:r>
            <a:r>
              <a:rPr lang="en-US" b="1" dirty="0"/>
              <a:t>intersect minimally </a:t>
            </a:r>
            <a:r>
              <a:rPr lang="en-US" dirty="0"/>
              <a:t>with high-severity burn areas compared to random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Note: Originally had also been thinking in terms of “number/proportion patches hitting a scar”, but this is more dependent on patch distribution than scar network properties.</a:t>
            </a:r>
          </a:p>
        </p:txBody>
      </p:sp>
      <p:pic>
        <p:nvPicPr>
          <p:cNvPr id="11" name="image.jpeg" descr="image.jpeg">
            <a:extLst>
              <a:ext uri="{FF2B5EF4-FFF2-40B4-BE49-F238E27FC236}">
                <a16:creationId xmlns:a16="http://schemas.microsoft.com/office/drawing/2014/main" id="{F0E6019A-AABA-B14F-A634-D67BE10515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9172" y="5095769"/>
            <a:ext cx="2319129" cy="1739348"/>
          </a:xfrm>
          <a:prstGeom prst="rect">
            <a:avLst/>
          </a:prstGeom>
          <a:ln w="25400">
            <a:noFill/>
            <a:miter lim="400000"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D217E61-A42E-5E42-B14F-F11BB3E9806F}"/>
              </a:ext>
            </a:extLst>
          </p:cNvPr>
          <p:cNvSpPr/>
          <p:nvPr/>
        </p:nvSpPr>
        <p:spPr>
          <a:xfrm>
            <a:off x="1320800" y="1028700"/>
            <a:ext cx="3106057" cy="21934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0D562-D56F-764D-9812-90D4888C3CF2}"/>
              </a:ext>
            </a:extLst>
          </p:cNvPr>
          <p:cNvSpPr/>
          <p:nvPr/>
        </p:nvSpPr>
        <p:spPr>
          <a:xfrm>
            <a:off x="1320800" y="3999034"/>
            <a:ext cx="3106057" cy="21934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5B595A7-F8A4-9245-B236-EEB1AC18D796}"/>
              </a:ext>
            </a:extLst>
          </p:cNvPr>
          <p:cNvSpPr/>
          <p:nvPr/>
        </p:nvSpPr>
        <p:spPr>
          <a:xfrm>
            <a:off x="2025570" y="2025478"/>
            <a:ext cx="2071868" cy="1113780"/>
          </a:xfrm>
          <a:custGeom>
            <a:avLst/>
            <a:gdLst>
              <a:gd name="connsiteX0" fmla="*/ 0 w 2071868"/>
              <a:gd name="connsiteY0" fmla="*/ 1076537 h 1113780"/>
              <a:gd name="connsiteX1" fmla="*/ 474562 w 2071868"/>
              <a:gd name="connsiteY1" fmla="*/ 914492 h 1113780"/>
              <a:gd name="connsiteX2" fmla="*/ 1030146 w 2071868"/>
              <a:gd name="connsiteY2" fmla="*/ 92 h 1113780"/>
              <a:gd name="connsiteX3" fmla="*/ 1643605 w 2071868"/>
              <a:gd name="connsiteY3" fmla="*/ 972365 h 1113780"/>
              <a:gd name="connsiteX4" fmla="*/ 2071868 w 2071868"/>
              <a:gd name="connsiteY4" fmla="*/ 1088112 h 111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1868" h="1113780">
                <a:moveTo>
                  <a:pt x="0" y="1076537"/>
                </a:moveTo>
                <a:cubicBezTo>
                  <a:pt x="151435" y="1085218"/>
                  <a:pt x="302871" y="1093899"/>
                  <a:pt x="474562" y="914492"/>
                </a:cubicBezTo>
                <a:cubicBezTo>
                  <a:pt x="646253" y="735085"/>
                  <a:pt x="835306" y="-9554"/>
                  <a:pt x="1030146" y="92"/>
                </a:cubicBezTo>
                <a:cubicBezTo>
                  <a:pt x="1224987" y="9737"/>
                  <a:pt x="1469985" y="791028"/>
                  <a:pt x="1643605" y="972365"/>
                </a:cubicBezTo>
                <a:cubicBezTo>
                  <a:pt x="1817225" y="1153702"/>
                  <a:pt x="1944546" y="1120907"/>
                  <a:pt x="2071868" y="1088112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A174D2C0-F32E-DF4C-854B-394AEC157F9E}"/>
              </a:ext>
            </a:extLst>
          </p:cNvPr>
          <p:cNvSpPr/>
          <p:nvPr/>
        </p:nvSpPr>
        <p:spPr>
          <a:xfrm>
            <a:off x="2025570" y="4982126"/>
            <a:ext cx="2071868" cy="1113780"/>
          </a:xfrm>
          <a:custGeom>
            <a:avLst/>
            <a:gdLst>
              <a:gd name="connsiteX0" fmla="*/ 0 w 2071868"/>
              <a:gd name="connsiteY0" fmla="*/ 1076537 h 1113780"/>
              <a:gd name="connsiteX1" fmla="*/ 474562 w 2071868"/>
              <a:gd name="connsiteY1" fmla="*/ 914492 h 1113780"/>
              <a:gd name="connsiteX2" fmla="*/ 1030146 w 2071868"/>
              <a:gd name="connsiteY2" fmla="*/ 92 h 1113780"/>
              <a:gd name="connsiteX3" fmla="*/ 1643605 w 2071868"/>
              <a:gd name="connsiteY3" fmla="*/ 972365 h 1113780"/>
              <a:gd name="connsiteX4" fmla="*/ 2071868 w 2071868"/>
              <a:gd name="connsiteY4" fmla="*/ 1088112 h 111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1868" h="1113780">
                <a:moveTo>
                  <a:pt x="0" y="1076537"/>
                </a:moveTo>
                <a:cubicBezTo>
                  <a:pt x="151435" y="1085218"/>
                  <a:pt x="302871" y="1093899"/>
                  <a:pt x="474562" y="914492"/>
                </a:cubicBezTo>
                <a:cubicBezTo>
                  <a:pt x="646253" y="735085"/>
                  <a:pt x="835306" y="-9554"/>
                  <a:pt x="1030146" y="92"/>
                </a:cubicBezTo>
                <a:cubicBezTo>
                  <a:pt x="1224987" y="9737"/>
                  <a:pt x="1469985" y="791028"/>
                  <a:pt x="1643605" y="972365"/>
                </a:cubicBezTo>
                <a:cubicBezTo>
                  <a:pt x="1817225" y="1153702"/>
                  <a:pt x="1944546" y="1120907"/>
                  <a:pt x="2071868" y="1088112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92C508-506A-234D-A5F5-5DF600D05034}"/>
              </a:ext>
            </a:extLst>
          </p:cNvPr>
          <p:cNvCxnSpPr>
            <a:cxnSpLocks/>
          </p:cNvCxnSpPr>
          <p:nvPr/>
        </p:nvCxnSpPr>
        <p:spPr>
          <a:xfrm>
            <a:off x="1747777" y="1359983"/>
            <a:ext cx="0" cy="173773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58B0B1-AD07-9E41-A899-EE0BA1BCF4E4}"/>
              </a:ext>
            </a:extLst>
          </p:cNvPr>
          <p:cNvCxnSpPr>
            <a:cxnSpLocks/>
          </p:cNvCxnSpPr>
          <p:nvPr/>
        </p:nvCxnSpPr>
        <p:spPr>
          <a:xfrm>
            <a:off x="1747777" y="4454769"/>
            <a:ext cx="0" cy="173773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36AC605-E57A-6449-BB6F-F0584E2460B4}"/>
              </a:ext>
            </a:extLst>
          </p:cNvPr>
          <p:cNvSpPr txBox="1"/>
          <p:nvPr/>
        </p:nvSpPr>
        <p:spPr>
          <a:xfrm>
            <a:off x="1343949" y="997371"/>
            <a:ext cx="1053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6A3C7-815F-5B45-8B88-65D5BF009DF2}"/>
              </a:ext>
            </a:extLst>
          </p:cNvPr>
          <p:cNvSpPr txBox="1"/>
          <p:nvPr/>
        </p:nvSpPr>
        <p:spPr>
          <a:xfrm>
            <a:off x="2230378" y="1642558"/>
            <a:ext cx="191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Simulated random</a:t>
            </a:r>
          </a:p>
        </p:txBody>
      </p:sp>
    </p:spTree>
    <p:extLst>
      <p:ext uri="{BB962C8B-B14F-4D97-AF65-F5344CB8AC3E}">
        <p14:creationId xmlns:p14="http://schemas.microsoft.com/office/powerpoint/2010/main" val="96885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30DB-51F3-3645-81CC-56A42C7E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4: scar intersection analyses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C71C11-DCA0-CF49-A01E-3E927F7B87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13"/>
          <a:stretch/>
        </p:blipFill>
        <p:spPr>
          <a:xfrm>
            <a:off x="838200" y="956424"/>
            <a:ext cx="3687501" cy="5901575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D835109-A286-FC43-B143-361CE6E04143}"/>
              </a:ext>
            </a:extLst>
          </p:cNvPr>
          <p:cNvSpPr txBox="1">
            <a:spLocks/>
          </p:cNvSpPr>
          <p:nvPr/>
        </p:nvSpPr>
        <p:spPr>
          <a:xfrm>
            <a:off x="6504464" y="1090129"/>
            <a:ext cx="5687536" cy="5631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Result 1</a:t>
            </a:r>
          </a:p>
          <a:p>
            <a:pPr lvl="1"/>
            <a:r>
              <a:rPr lang="en-US"/>
              <a:t>Compared to simulated random patches at 35% high severity, Las Conchas was in the </a:t>
            </a:r>
          </a:p>
          <a:p>
            <a:pPr lvl="2"/>
            <a:r>
              <a:rPr lang="en-US"/>
              <a:t>19</a:t>
            </a:r>
            <a:r>
              <a:rPr lang="en-US" baseline="30000"/>
              <a:t>th</a:t>
            </a:r>
            <a:r>
              <a:rPr lang="en-US"/>
              <a:t> percentile for the proportion of scars burned at HS</a:t>
            </a:r>
          </a:p>
          <a:p>
            <a:pPr lvl="2"/>
            <a:r>
              <a:rPr lang="en-US"/>
              <a:t>26</a:t>
            </a:r>
            <a:r>
              <a:rPr lang="en-US" baseline="30000"/>
              <a:t>th</a:t>
            </a:r>
            <a:r>
              <a:rPr lang="en-US"/>
              <a:t> percentile for the proportion of clusters with at least one tree burned at HS</a:t>
            </a:r>
          </a:p>
          <a:p>
            <a:r>
              <a:rPr lang="en-US"/>
              <a:t>Result 2</a:t>
            </a:r>
          </a:p>
          <a:p>
            <a:pPr lvl="1"/>
            <a:r>
              <a:rPr lang="en-US" b="1"/>
              <a:t>Zero instances</a:t>
            </a:r>
            <a:r>
              <a:rPr lang="en-US"/>
              <a:t> of simulated fire avoiding all scars, at 35% high-severity</a:t>
            </a:r>
          </a:p>
          <a:p>
            <a:r>
              <a:rPr lang="en-US"/>
              <a:t>Conclusion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The Las Conchas fire resembled a random distribution of high-severity patches more than a “fire-scar avoiding” scenario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Las Conchas is inconsistent with even a conservative estimate of high-severity extent based solely on fire scar presence.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F9F277-BA81-904B-A2E9-D77CD8AC64F8}"/>
              </a:ext>
            </a:extLst>
          </p:cNvPr>
          <p:cNvSpPr/>
          <p:nvPr/>
        </p:nvSpPr>
        <p:spPr>
          <a:xfrm>
            <a:off x="1320800" y="3999034"/>
            <a:ext cx="3106057" cy="21934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DB0B15F-92FA-CC4A-9801-7676DD30CF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4" t="9704" r="33901" b="12068"/>
          <a:stretch/>
        </p:blipFill>
        <p:spPr bwMode="auto">
          <a:xfrm>
            <a:off x="4653079" y="4826623"/>
            <a:ext cx="1726764" cy="203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825E71-ABB6-EA41-9184-ED8EA924FDE6}"/>
              </a:ext>
            </a:extLst>
          </p:cNvPr>
          <p:cNvSpPr txBox="1"/>
          <p:nvPr/>
        </p:nvSpPr>
        <p:spPr>
          <a:xfrm>
            <a:off x="4592062" y="4787992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anomaly detected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DEA499-65D0-EF48-A800-53458CCC81F1}"/>
              </a:ext>
            </a:extLst>
          </p:cNvPr>
          <p:cNvSpPr/>
          <p:nvPr/>
        </p:nvSpPr>
        <p:spPr>
          <a:xfrm>
            <a:off x="1320800" y="2743384"/>
            <a:ext cx="561669" cy="5604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8F4F1DA-A768-4F4E-9EBC-C204A2E071BA}"/>
              </a:ext>
            </a:extLst>
          </p:cNvPr>
          <p:cNvSpPr/>
          <p:nvPr/>
        </p:nvSpPr>
        <p:spPr>
          <a:xfrm>
            <a:off x="1320799" y="5632086"/>
            <a:ext cx="561669" cy="5604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30DB-51F3-3645-81CC-56A42C7E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4: scar intersection analyses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8EE8D4-6B49-D14B-ACC4-A6E73092BB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7281182" y="1"/>
            <a:ext cx="4910817" cy="685799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58D0A2-9721-8740-9D3F-A7A9C026B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071" y="1325192"/>
            <a:ext cx="5181600" cy="3018208"/>
          </a:xfrm>
        </p:spPr>
        <p:txBody>
          <a:bodyPr/>
          <a:lstStyle/>
          <a:p>
            <a:r>
              <a:rPr lang="en-US" dirty="0"/>
              <a:t>3 scenarios: lc, all, treeless</a:t>
            </a:r>
          </a:p>
          <a:p>
            <a:r>
              <a:rPr lang="en-US" dirty="0"/>
              <a:t>479 fire scarred trees</a:t>
            </a:r>
          </a:p>
          <a:p>
            <a:r>
              <a:rPr lang="en-US" dirty="0"/>
              <a:t>63 discrete clusters (“</a:t>
            </a:r>
            <a:r>
              <a:rPr lang="en-US" dirty="0" err="1"/>
              <a:t>dbscan</a:t>
            </a:r>
            <a:r>
              <a:rPr lang="en-US" dirty="0"/>
              <a:t> clustering algorithm”)</a:t>
            </a:r>
          </a:p>
          <a:p>
            <a:endParaRPr lang="en-US" dirty="0"/>
          </a:p>
          <a:p>
            <a:r>
              <a:rPr lang="en-US" dirty="0"/>
              <a:t>Comparison of scenarios: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2D938C3-7597-E04F-8338-75EB3EC8E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030745"/>
              </p:ext>
            </p:extLst>
          </p:nvPr>
        </p:nvGraphicFramePr>
        <p:xfrm>
          <a:off x="146957" y="4151627"/>
          <a:ext cx="6749143" cy="2291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7515">
                  <a:extLst>
                    <a:ext uri="{9D8B030D-6E8A-4147-A177-3AD203B41FA5}">
                      <a16:colId xmlns:a16="http://schemas.microsoft.com/office/drawing/2014/main" val="230871093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856521022"/>
                    </a:ext>
                  </a:extLst>
                </a:gridCol>
                <a:gridCol w="2079171">
                  <a:extLst>
                    <a:ext uri="{9D8B030D-6E8A-4147-A177-3AD203B41FA5}">
                      <a16:colId xmlns:a16="http://schemas.microsoft.com/office/drawing/2014/main" val="2097516004"/>
                    </a:ext>
                  </a:extLst>
                </a:gridCol>
                <a:gridCol w="2521857">
                  <a:extLst>
                    <a:ext uri="{9D8B030D-6E8A-4147-A177-3AD203B41FA5}">
                      <a16:colId xmlns:a16="http://schemas.microsoft.com/office/drawing/2014/main" val="2414913464"/>
                    </a:ext>
                  </a:extLst>
                </a:gridCol>
              </a:tblGrid>
              <a:tr h="505884">
                <a:tc>
                  <a:txBody>
                    <a:bodyPr/>
                    <a:lstStyle/>
                    <a:p>
                      <a:r>
                        <a:rPr lang="en-US" dirty="0"/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scars overlapped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clusters overlapped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724998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r>
                        <a:rPr lang="en-US" dirty="0"/>
                        <a:t>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627058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74.6% (wrong, should be 63.5</a:t>
                      </a:r>
                      <a:r>
                        <a:rPr lang="en-US"/>
                        <a:t>, intersection error)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43825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r>
                        <a:rPr lang="en-US" dirty="0"/>
                        <a:t>treeless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 – treeless clean cut layer is WRONG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749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041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DC9B7-5FE6-9649-8F10-EBC2DA93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767936"/>
          </a:xfrm>
        </p:spPr>
        <p:txBody>
          <a:bodyPr>
            <a:normAutofit/>
          </a:bodyPr>
          <a:lstStyle/>
          <a:p>
            <a:r>
              <a:rPr lang="en-US" sz="4000" dirty="0"/>
              <a:t>Bonus Question!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0985FA-1225-7641-885E-413DD8B66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090129"/>
            <a:ext cx="5181600" cy="4351338"/>
          </a:xfrm>
        </p:spPr>
        <p:txBody>
          <a:bodyPr/>
          <a:lstStyle/>
          <a:p>
            <a:r>
              <a:rPr lang="en-US" dirty="0"/>
              <a:t>Given current best-fit aggregation parameters, how does fire scar intersection scale with proportion high-severity?</a:t>
            </a:r>
          </a:p>
          <a:p>
            <a:pPr lvl="1"/>
            <a:r>
              <a:rPr lang="en-US" dirty="0"/>
              <a:t>Linear fit</a:t>
            </a:r>
          </a:p>
          <a:p>
            <a:pPr lvl="1"/>
            <a:r>
              <a:rPr lang="en-US" dirty="0"/>
              <a:t>How do the aggregation parameters influence fire scar intersection for a given proportion high-severity?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BA5E0AA-5B47-5242-8D43-7E582AEFDE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0" y="1090128"/>
            <a:ext cx="5767871" cy="5767871"/>
          </a:xfrm>
        </p:spPr>
      </p:pic>
    </p:spTree>
    <p:extLst>
      <p:ext uri="{BB962C8B-B14F-4D97-AF65-F5344CB8AC3E}">
        <p14:creationId xmlns:p14="http://schemas.microsoft.com/office/powerpoint/2010/main" val="52758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DC9B7-5FE6-9649-8F10-EBC2DA93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767936"/>
          </a:xfrm>
        </p:spPr>
        <p:txBody>
          <a:bodyPr>
            <a:normAutofit/>
          </a:bodyPr>
          <a:lstStyle/>
          <a:p>
            <a:r>
              <a:rPr lang="en-US" sz="4000" dirty="0"/>
              <a:t>Another Bonus Question!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0985FA-1225-7641-885E-413DD8B66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090129"/>
            <a:ext cx="5181600" cy="4351338"/>
          </a:xfrm>
        </p:spPr>
        <p:txBody>
          <a:bodyPr/>
          <a:lstStyle/>
          <a:p>
            <a:r>
              <a:rPr lang="en-US" dirty="0"/>
              <a:t>This is just one fire event. If this is characteristic fire behavior, how many repeat fires will eliminate all fire scars?</a:t>
            </a:r>
          </a:p>
          <a:p>
            <a:pPr lvl="1"/>
            <a:r>
              <a:rPr lang="en-US" dirty="0"/>
              <a:t>Recall the ~10 year fire return interval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Answer: About 7 (~70 years)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BA5E0AA-5B47-5242-8D43-7E582AEFDE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0" y="1090129"/>
            <a:ext cx="5767871" cy="576787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F71EE9-0590-3948-824E-1A89DF55C1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21" t="35691"/>
          <a:stretch/>
        </p:blipFill>
        <p:spPr>
          <a:xfrm>
            <a:off x="6549177" y="3694640"/>
            <a:ext cx="5056552" cy="9127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45AC20-0997-0749-9802-6FB849573B05}"/>
              </a:ext>
            </a:extLst>
          </p:cNvPr>
          <p:cNvCxnSpPr/>
          <p:nvPr/>
        </p:nvCxnSpPr>
        <p:spPr>
          <a:xfrm>
            <a:off x="3693459" y="1434353"/>
            <a:ext cx="0" cy="48947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2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30DB-51F3-3645-81CC-56A42C7E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4: scar intersection analyses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8EE8D4-6B49-D14B-ACC4-A6E73092BB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7281182" y="1"/>
            <a:ext cx="4910817" cy="685799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58D0A2-9721-8740-9D3F-A7A9C026B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071" y="1325192"/>
            <a:ext cx="5181600" cy="1929637"/>
          </a:xfrm>
        </p:spPr>
        <p:txBody>
          <a:bodyPr/>
          <a:lstStyle/>
          <a:p>
            <a:r>
              <a:rPr lang="en-US" dirty="0"/>
              <a:t>What else do we want to ask?</a:t>
            </a:r>
          </a:p>
        </p:txBody>
      </p:sp>
    </p:spTree>
    <p:extLst>
      <p:ext uri="{BB962C8B-B14F-4D97-AF65-F5344CB8AC3E}">
        <p14:creationId xmlns:p14="http://schemas.microsoft.com/office/powerpoint/2010/main" val="3533272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30DB-51F3-3645-81CC-56A42C7E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1: severity layers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8EE8D4-6B49-D14B-ACC4-A6E73092BB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7281182" y="0"/>
            <a:ext cx="4910818" cy="685800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58D0A2-9721-8740-9D3F-A7A9C026B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071" y="1325192"/>
            <a:ext cx="5181600" cy="5532807"/>
          </a:xfrm>
        </p:spPr>
        <p:txBody>
          <a:bodyPr/>
          <a:lstStyle/>
          <a:p>
            <a:r>
              <a:rPr lang="en-US" dirty="0"/>
              <a:t>Sean developed “Las </a:t>
            </a:r>
            <a:r>
              <a:rPr lang="en-US" dirty="0" err="1"/>
              <a:t>Conchas</a:t>
            </a:r>
            <a:r>
              <a:rPr lang="en-US" dirty="0"/>
              <a:t>” and “all fires” (using all intersecting perimeters).</a:t>
            </a:r>
          </a:p>
          <a:p>
            <a:pPr lvl="1"/>
            <a:r>
              <a:rPr lang="en-US" dirty="0"/>
              <a:t>30 m resolution, “predicted CBI” following Parks et al. 2019</a:t>
            </a:r>
          </a:p>
          <a:p>
            <a:pPr lvl="1"/>
            <a:r>
              <a:rPr lang="en-US" dirty="0"/>
              <a:t>“all fires” includes LC plus other fires with &gt;10 ha intersecting high severity</a:t>
            </a:r>
          </a:p>
          <a:p>
            <a:pPr lvl="2"/>
            <a:r>
              <a:rPr lang="en-US" dirty="0"/>
              <a:t>Dome (‘96) 1253 ha; Oso (‘98) 605 ha; Cerro Grande (‘00) 2789 ha</a:t>
            </a:r>
          </a:p>
          <a:p>
            <a:r>
              <a:rPr lang="en-US" dirty="0"/>
              <a:t>Coop “treeless” layer is most expansive</a:t>
            </a:r>
          </a:p>
        </p:txBody>
      </p:sp>
    </p:spTree>
    <p:extLst>
      <p:ext uri="{BB962C8B-B14F-4D97-AF65-F5344CB8AC3E}">
        <p14:creationId xmlns:p14="http://schemas.microsoft.com/office/powerpoint/2010/main" val="365110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30DB-51F3-3645-81CC-56A42C7E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1: severity layers - issues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8EE8D4-6B49-D14B-ACC4-A6E73092BB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7281182" y="0"/>
            <a:ext cx="4910817" cy="685800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58D0A2-9721-8740-9D3F-A7A9C026B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071" y="1325192"/>
            <a:ext cx="5181600" cy="5532807"/>
          </a:xfrm>
        </p:spPr>
        <p:txBody>
          <a:bodyPr/>
          <a:lstStyle/>
          <a:p>
            <a:r>
              <a:rPr lang="en-US" dirty="0"/>
              <a:t>3 scenarios: lc, all, treeless</a:t>
            </a:r>
          </a:p>
          <a:p>
            <a:pPr lvl="1"/>
            <a:r>
              <a:rPr lang="en-US" dirty="0"/>
              <a:t>Goal is to bracket “reality”</a:t>
            </a:r>
          </a:p>
          <a:p>
            <a:pPr lvl="1"/>
            <a:r>
              <a:rPr lang="en-US" dirty="0"/>
              <a:t>The CBI method means the “lc” layer does not capture re-burned high-severity well (see examples)</a:t>
            </a:r>
          </a:p>
          <a:p>
            <a:r>
              <a:rPr lang="en-US" dirty="0"/>
              <a:t>True reality probably lies between “all” and “treeless”</a:t>
            </a:r>
          </a:p>
        </p:txBody>
      </p:sp>
    </p:spTree>
    <p:extLst>
      <p:ext uri="{BB962C8B-B14F-4D97-AF65-F5344CB8AC3E}">
        <p14:creationId xmlns:p14="http://schemas.microsoft.com/office/powerpoint/2010/main" val="4890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30DB-51F3-3645-81CC-56A42C7E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1: severity layers - stats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8EE8D4-6B49-D14B-ACC4-A6E73092BB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7281182" y="1"/>
            <a:ext cx="4910817" cy="685799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58D0A2-9721-8740-9D3F-A7A9C026B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071" y="1325192"/>
            <a:ext cx="5181600" cy="1929637"/>
          </a:xfrm>
        </p:spPr>
        <p:txBody>
          <a:bodyPr/>
          <a:lstStyle/>
          <a:p>
            <a:r>
              <a:rPr lang="en-US" dirty="0"/>
              <a:t>3 scenarios: lc, all, treeless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2D938C3-7597-E04F-8338-75EB3EC8E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437374"/>
              </p:ext>
            </p:extLst>
          </p:nvPr>
        </p:nvGraphicFramePr>
        <p:xfrm>
          <a:off x="185057" y="4689382"/>
          <a:ext cx="6749143" cy="20235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7515">
                  <a:extLst>
                    <a:ext uri="{9D8B030D-6E8A-4147-A177-3AD203B41FA5}">
                      <a16:colId xmlns:a16="http://schemas.microsoft.com/office/drawing/2014/main" val="230871093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856521022"/>
                    </a:ext>
                  </a:extLst>
                </a:gridCol>
                <a:gridCol w="2079171">
                  <a:extLst>
                    <a:ext uri="{9D8B030D-6E8A-4147-A177-3AD203B41FA5}">
                      <a16:colId xmlns:a16="http://schemas.microsoft.com/office/drawing/2014/main" val="2097516004"/>
                    </a:ext>
                  </a:extLst>
                </a:gridCol>
                <a:gridCol w="2521857">
                  <a:extLst>
                    <a:ext uri="{9D8B030D-6E8A-4147-A177-3AD203B41FA5}">
                      <a16:colId xmlns:a16="http://schemas.microsoft.com/office/drawing/2014/main" val="2414913464"/>
                    </a:ext>
                  </a:extLst>
                </a:gridCol>
              </a:tblGrid>
              <a:tr h="505884">
                <a:tc>
                  <a:txBody>
                    <a:bodyPr/>
                    <a:lstStyle/>
                    <a:p>
                      <a:r>
                        <a:rPr lang="en-US" dirty="0"/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scars overlapped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clusters overlapped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724998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r>
                        <a:rPr lang="en-US" dirty="0"/>
                        <a:t>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627058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43825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r>
                        <a:rPr lang="en-US" dirty="0"/>
                        <a:t>treeless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749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6557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30DB-51F3-3645-81CC-56A42C7E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2: processing severity layers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8EE8D4-6B49-D14B-ACC4-A6E73092BB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7281182" y="1"/>
            <a:ext cx="4910817" cy="685799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58D0A2-9721-8740-9D3F-A7A9C026B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071" y="1325192"/>
            <a:ext cx="5181600" cy="5532807"/>
          </a:xfrm>
        </p:spPr>
        <p:txBody>
          <a:bodyPr/>
          <a:lstStyle/>
          <a:p>
            <a:r>
              <a:rPr lang="en-US" dirty="0"/>
              <a:t>“clean” each scenario</a:t>
            </a:r>
          </a:p>
          <a:p>
            <a:pPr lvl="1"/>
            <a:r>
              <a:rPr lang="en-US" dirty="0"/>
              <a:t>Remove “crumbs” &lt; 1 ha (11 px)</a:t>
            </a:r>
          </a:p>
          <a:p>
            <a:pPr lvl="1"/>
            <a:r>
              <a:rPr lang="en-US" dirty="0"/>
              <a:t>Remove “holes” &lt; 1 ha (11 px)</a:t>
            </a:r>
          </a:p>
          <a:p>
            <a:pPr lvl="1"/>
            <a:r>
              <a:rPr lang="en-US" dirty="0"/>
              <a:t>Updated script to run on raster layers; much faster.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54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30DB-51F3-3645-81CC-56A42C7E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2: processing severity layers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58D0A2-9721-8740-9D3F-A7A9C026B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071" y="1325192"/>
            <a:ext cx="5181600" cy="5532807"/>
          </a:xfrm>
        </p:spPr>
        <p:txBody>
          <a:bodyPr/>
          <a:lstStyle/>
          <a:p>
            <a:r>
              <a:rPr lang="en-US" dirty="0"/>
              <a:t>“clean” each scenario</a:t>
            </a:r>
          </a:p>
          <a:p>
            <a:pPr lvl="1"/>
            <a:r>
              <a:rPr lang="en-US" dirty="0"/>
              <a:t>Remove “crumbs” &lt; 1 ha (11 px)</a:t>
            </a:r>
          </a:p>
          <a:p>
            <a:pPr lvl="1"/>
            <a:r>
              <a:rPr lang="en-US" dirty="0"/>
              <a:t>Remove “holes” &lt; 1 ha (11 px)</a:t>
            </a:r>
          </a:p>
          <a:p>
            <a:pPr lvl="1"/>
            <a:r>
              <a:rPr lang="en-US" dirty="0"/>
              <a:t>Updated script to run on raster layers; much faster.</a:t>
            </a:r>
          </a:p>
          <a:p>
            <a:r>
              <a:rPr lang="en-US" dirty="0"/>
              <a:t>“cut” the cleaned polygons at pinch points for more realistic patch size distribution</a:t>
            </a:r>
          </a:p>
          <a:p>
            <a:pPr lvl="1"/>
            <a:r>
              <a:rPr lang="en-US" dirty="0"/>
              <a:t>Iteratively buffer every polygon inward by 15 m.</a:t>
            </a:r>
          </a:p>
          <a:p>
            <a:pPr lvl="1"/>
            <a:r>
              <a:rPr lang="en-US" dirty="0"/>
              <a:t>Keep doing this until no more 10 ha chunks are created.</a:t>
            </a:r>
          </a:p>
          <a:p>
            <a:pPr lvl="1"/>
            <a:r>
              <a:rPr lang="en-US" dirty="0"/>
              <a:t>Then repeat the process with 30, 60 and 120 m buffer increments.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565FF-C684-954E-9032-C08F0A58A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65" r="15670"/>
          <a:stretch/>
        </p:blipFill>
        <p:spPr>
          <a:xfrm>
            <a:off x="6283891" y="881825"/>
            <a:ext cx="2869503" cy="3576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CCB356-BBF3-7C43-BA84-B451FD09E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40" r="13072"/>
          <a:stretch/>
        </p:blipFill>
        <p:spPr>
          <a:xfrm>
            <a:off x="9153394" y="2738961"/>
            <a:ext cx="3038606" cy="343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30DB-51F3-3645-81CC-56A42C7E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25563"/>
          </a:xfrm>
        </p:spPr>
        <p:txBody>
          <a:bodyPr/>
          <a:lstStyle/>
          <a:p>
            <a:r>
              <a:rPr lang="en-US" dirty="0"/>
              <a:t>2: processing severity layers (nothing new here)</a:t>
            </a: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9D9C0233-E815-5A47-82C6-427C65EC48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28821"/>
          <a:stretch/>
        </p:blipFill>
        <p:spPr>
          <a:xfrm>
            <a:off x="242170" y="960971"/>
            <a:ext cx="4079309" cy="591780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56826562-9DB4-0D42-A352-DF14BA0EE2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26394"/>
          <a:stretch/>
        </p:blipFill>
        <p:spPr>
          <a:xfrm>
            <a:off x="6170513" y="964592"/>
            <a:ext cx="4201038" cy="589340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736E5C-4874-1848-B703-411C628694A7}"/>
              </a:ext>
            </a:extLst>
          </p:cNvPr>
          <p:cNvSpPr txBox="1"/>
          <p:nvPr/>
        </p:nvSpPr>
        <p:spPr>
          <a:xfrm>
            <a:off x="0" y="1265129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Clean-Uncut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9E5608-0CA2-B445-8F8D-1A6C79802DA2}"/>
              </a:ext>
            </a:extLst>
          </p:cNvPr>
          <p:cNvSpPr txBox="1"/>
          <p:nvPr/>
        </p:nvSpPr>
        <p:spPr>
          <a:xfrm>
            <a:off x="9922701" y="1080463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5BE921-4E33-7447-97AE-FC5BE6591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328" y="3282721"/>
            <a:ext cx="2974186" cy="20944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1EF9BF-F291-3246-B0F6-0D8E56CA8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672" y="3217128"/>
            <a:ext cx="3067328" cy="21600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49FD24-AFAF-3541-A42E-2D489F6958F9}"/>
              </a:ext>
            </a:extLst>
          </p:cNvPr>
          <p:cNvCxnSpPr>
            <a:cxnSpLocks/>
          </p:cNvCxnSpPr>
          <p:nvPr/>
        </p:nvCxnSpPr>
        <p:spPr>
          <a:xfrm>
            <a:off x="10289001" y="3251200"/>
            <a:ext cx="0" cy="1195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634AF2-CDA7-F848-8692-74A75C732630}"/>
              </a:ext>
            </a:extLst>
          </p:cNvPr>
          <p:cNvCxnSpPr>
            <a:cxnSpLocks/>
          </p:cNvCxnSpPr>
          <p:nvPr/>
        </p:nvCxnSpPr>
        <p:spPr>
          <a:xfrm>
            <a:off x="4210933" y="3321050"/>
            <a:ext cx="0" cy="1158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C0AB6B-CC81-8C48-A02B-BE4E5505818B}"/>
              </a:ext>
            </a:extLst>
          </p:cNvPr>
          <p:cNvSpPr txBox="1"/>
          <p:nvPr/>
        </p:nvSpPr>
        <p:spPr>
          <a:xfrm>
            <a:off x="10084904" y="5857461"/>
            <a:ext cx="2107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Fatter, shorter tail here (among patches &gt;10 ha)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B2F822-DA6E-B143-A148-F27A1DF5CB50}"/>
              </a:ext>
            </a:extLst>
          </p:cNvPr>
          <p:cNvCxnSpPr>
            <a:cxnSpLocks/>
          </p:cNvCxnSpPr>
          <p:nvPr/>
        </p:nvCxnSpPr>
        <p:spPr>
          <a:xfrm>
            <a:off x="12044914" y="3217128"/>
            <a:ext cx="0" cy="1633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47400F-F8CE-0B49-85CE-228C71880A6F}"/>
              </a:ext>
            </a:extLst>
          </p:cNvPr>
          <p:cNvCxnSpPr>
            <a:cxnSpLocks/>
          </p:cNvCxnSpPr>
          <p:nvPr/>
        </p:nvCxnSpPr>
        <p:spPr>
          <a:xfrm>
            <a:off x="5663993" y="3321050"/>
            <a:ext cx="0" cy="1633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A09FBC8-8C0F-B845-A87A-6A51835EB1C5}"/>
              </a:ext>
            </a:extLst>
          </p:cNvPr>
          <p:cNvSpPr/>
          <p:nvPr/>
        </p:nvSpPr>
        <p:spPr>
          <a:xfrm>
            <a:off x="2542784" y="2154477"/>
            <a:ext cx="488515" cy="4885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B1A74C-F431-2A40-96AC-8C6CDC7F02E1}"/>
              </a:ext>
            </a:extLst>
          </p:cNvPr>
          <p:cNvSpPr/>
          <p:nvPr/>
        </p:nvSpPr>
        <p:spPr>
          <a:xfrm>
            <a:off x="8455068" y="2154477"/>
            <a:ext cx="488515" cy="4885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13008D-68BD-0A42-B53B-E79A913F0A08}"/>
              </a:ext>
            </a:extLst>
          </p:cNvPr>
          <p:cNvSpPr/>
          <p:nvPr/>
        </p:nvSpPr>
        <p:spPr>
          <a:xfrm>
            <a:off x="1252604" y="2642992"/>
            <a:ext cx="488515" cy="4885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5C15B11-4489-9541-BF8A-2154E326B71B}"/>
              </a:ext>
            </a:extLst>
          </p:cNvPr>
          <p:cNvSpPr/>
          <p:nvPr/>
        </p:nvSpPr>
        <p:spPr>
          <a:xfrm>
            <a:off x="7213227" y="2642992"/>
            <a:ext cx="488515" cy="4885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6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  <p:bldP spid="21" grpId="0" animBg="1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30DB-51F3-3645-81CC-56A42C7E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6282128" cy="1325563"/>
          </a:xfrm>
        </p:spPr>
        <p:txBody>
          <a:bodyPr/>
          <a:lstStyle/>
          <a:p>
            <a:r>
              <a:rPr lang="en-US" dirty="0"/>
              <a:t>3: patch distributions – simulating reality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58D0A2-9721-8740-9D3F-A7A9C026B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071" y="1543987"/>
            <a:ext cx="5181600" cy="5314012"/>
          </a:xfrm>
        </p:spPr>
        <p:txBody>
          <a:bodyPr/>
          <a:lstStyle/>
          <a:p>
            <a:r>
              <a:rPr lang="en-US" dirty="0"/>
              <a:t>First pass: fixed high-severity threshold</a:t>
            </a:r>
          </a:p>
          <a:p>
            <a:r>
              <a:rPr lang="en-US" dirty="0"/>
              <a:t>Tweak parameters</a:t>
            </a:r>
          </a:p>
          <a:p>
            <a:pPr lvl="1"/>
            <a:r>
              <a:rPr lang="en-US" dirty="0"/>
              <a:t>Range = 33m (0.25% of grid area)</a:t>
            </a:r>
          </a:p>
          <a:p>
            <a:pPr lvl="2"/>
            <a:r>
              <a:rPr lang="en-US" dirty="0"/>
              <a:t>Maximum range of autocorrelation</a:t>
            </a:r>
          </a:p>
          <a:p>
            <a:pPr lvl="1"/>
            <a:r>
              <a:rPr lang="en-US" dirty="0"/>
              <a:t>Nugget = 5 </a:t>
            </a:r>
          </a:p>
          <a:p>
            <a:pPr lvl="2"/>
            <a:r>
              <a:rPr lang="en-US" dirty="0"/>
              <a:t>Variation in range (unknown units)</a:t>
            </a:r>
          </a:p>
          <a:p>
            <a:r>
              <a:rPr lang="en-US" dirty="0"/>
              <a:t>In this example for Las </a:t>
            </a:r>
            <a:r>
              <a:rPr lang="en-US" dirty="0" err="1"/>
              <a:t>Conchas</a:t>
            </a:r>
            <a:r>
              <a:rPr lang="en-US" dirty="0"/>
              <a:t> (35.4% </a:t>
            </a:r>
            <a:r>
              <a:rPr lang="en-US" dirty="0" err="1"/>
              <a:t>hs</a:t>
            </a:r>
            <a:r>
              <a:rPr lang="en-US" dirty="0"/>
              <a:t>), we take the top ~35.4% of the pixels from the distribution and then process (“clean and cut”)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4176F0-8073-094D-B6E6-E7373A218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08" t="16571" b="19096"/>
          <a:stretch/>
        </p:blipFill>
        <p:spPr>
          <a:xfrm>
            <a:off x="8038786" y="13494"/>
            <a:ext cx="4013814" cy="33139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0EEC98-AA8E-2446-81EC-123A53DF7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8" t="17155" b="18512"/>
          <a:stretch/>
        </p:blipFill>
        <p:spPr>
          <a:xfrm>
            <a:off x="8038786" y="3442493"/>
            <a:ext cx="4013814" cy="3313907"/>
          </a:xfrm>
          <a:prstGeom prst="rect">
            <a:avLst/>
          </a:prstGeom>
        </p:spPr>
      </p:pic>
      <p:sp>
        <p:nvSpPr>
          <p:cNvPr id="16" name="Curved Right Arrow 15">
            <a:extLst>
              <a:ext uri="{FF2B5EF4-FFF2-40B4-BE49-F238E27FC236}">
                <a16:creationId xmlns:a16="http://schemas.microsoft.com/office/drawing/2014/main" id="{0050A93D-80F1-1742-A14D-ADDC54E87697}"/>
              </a:ext>
            </a:extLst>
          </p:cNvPr>
          <p:cNvSpPr/>
          <p:nvPr/>
        </p:nvSpPr>
        <p:spPr>
          <a:xfrm flipH="1">
            <a:off x="11186356" y="2901951"/>
            <a:ext cx="408743" cy="850900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3FC180-9CCF-FC4A-BFAE-F99E55DAB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3713"/>
            <a:ext cx="2049610" cy="1663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16BDD4-1A47-8F4F-8682-03292EA03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386" y="4058046"/>
            <a:ext cx="2057400" cy="2082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71275C3-9F41-7948-AE44-CF3198222BA8}"/>
              </a:ext>
            </a:extLst>
          </p:cNvPr>
          <p:cNvSpPr txBox="1"/>
          <p:nvPr/>
        </p:nvSpPr>
        <p:spPr>
          <a:xfrm>
            <a:off x="8170696" y="356818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35.4%</a:t>
            </a:r>
          </a:p>
        </p:txBody>
      </p:sp>
    </p:spTree>
    <p:extLst>
      <p:ext uri="{BB962C8B-B14F-4D97-AF65-F5344CB8AC3E}">
        <p14:creationId xmlns:p14="http://schemas.microsoft.com/office/powerpoint/2010/main" val="335942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3711</TotalTime>
  <Words>1406</Words>
  <Application>Microsoft Macintosh PowerPoint</Application>
  <PresentationFormat>Widescreen</PresentationFormat>
  <Paragraphs>221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Office Theme</vt:lpstr>
      <vt:lpstr>Random cheese update</vt:lpstr>
      <vt:lpstr>Things to talk about</vt:lpstr>
      <vt:lpstr>1: severity layers</vt:lpstr>
      <vt:lpstr>1: severity layers - issues</vt:lpstr>
      <vt:lpstr>1: severity layers - stats</vt:lpstr>
      <vt:lpstr>2: processing severity layers</vt:lpstr>
      <vt:lpstr>2: processing severity layers</vt:lpstr>
      <vt:lpstr>2: processing severity layers (nothing new here)</vt:lpstr>
      <vt:lpstr>3: patch distributions – simulating reality</vt:lpstr>
      <vt:lpstr>3: patch distributions – simulating reality</vt:lpstr>
      <vt:lpstr>3: patch distributions – simulating reality</vt:lpstr>
      <vt:lpstr>3: patch distributions – simulating reality</vt:lpstr>
      <vt:lpstr>3: patch distributions – simulating reality</vt:lpstr>
      <vt:lpstr>3: patch distributions – simulating reality</vt:lpstr>
      <vt:lpstr>3: patch distributions – simulating reality</vt:lpstr>
      <vt:lpstr>3: patch distributions – simulating reality</vt:lpstr>
      <vt:lpstr>3: patch distributions – simulating reality</vt:lpstr>
      <vt:lpstr>3: patch distributions – simulating reality</vt:lpstr>
      <vt:lpstr>3: patch distributions – simulating reality</vt:lpstr>
      <vt:lpstr>3: patch distributions – simulating reality</vt:lpstr>
      <vt:lpstr>3: patch distributions – simulating reality</vt:lpstr>
      <vt:lpstr>3: patch distributions – simulating reality</vt:lpstr>
      <vt:lpstr>4: scar intersection analyses</vt:lpstr>
      <vt:lpstr>4: scar intersection analyses</vt:lpstr>
      <vt:lpstr>4: scar intersection analyses</vt:lpstr>
      <vt:lpstr>4: scar intersection analyses</vt:lpstr>
      <vt:lpstr>Bonus Question! </vt:lpstr>
      <vt:lpstr>Another Bonus Question! </vt:lpstr>
      <vt:lpstr>4: scar intersection analyses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cheese simulation workflow</dc:title>
  <dc:creator>Stevens, Jens T</dc:creator>
  <cp:lastModifiedBy>Stevens, Jens T</cp:lastModifiedBy>
  <cp:revision>60</cp:revision>
  <dcterms:created xsi:type="dcterms:W3CDTF">2020-10-06T17:45:45Z</dcterms:created>
  <dcterms:modified xsi:type="dcterms:W3CDTF">2021-02-19T04:00:36Z</dcterms:modified>
</cp:coreProperties>
</file>